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104AD-4DB6-4400-8755-D9C5D1928499}" v="319" dt="2020-05-25T12:59:59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Millä sektorilla opiskelet?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3862729658792651"/>
          <c:y val="0.16712962962962963"/>
          <c:w val="0.58866447944006994"/>
          <c:h val="0.61631962671332752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Taul1!$C$3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585301837269832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E-4AB8-8424-9F54EBC05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Taul1!$A$4:$A$6</c:f>
              <c:strCache>
                <c:ptCount val="3"/>
                <c:pt idx="0">
                  <c:v>Taideakatemia</c:v>
                </c:pt>
                <c:pt idx="1">
                  <c:v>Tekniikka ja liiketoiminta</c:v>
                </c:pt>
                <c:pt idx="2">
                  <c:v>Terveys ja hyvinvointi</c:v>
                </c:pt>
              </c:strCache>
            </c:strRef>
          </c:cat>
          <c:val>
            <c:numRef>
              <c:f>Taul1!$C$4:$C$6</c:f>
              <c:numCache>
                <c:formatCode>0%</c:formatCode>
                <c:ptCount val="3"/>
                <c:pt idx="0">
                  <c:v>3.1300000000000001E-2</c:v>
                </c:pt>
                <c:pt idx="1">
                  <c:v>0.34370000000000001</c:v>
                </c:pt>
                <c:pt idx="2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E-4AB8-8424-9F54EBC051AD}"/>
            </c:ext>
          </c:extLst>
        </c:ser>
        <c:ser>
          <c:idx val="3"/>
          <c:order val="3"/>
          <c:tx>
            <c:strRef>
              <c:f>Taul1!$E$3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3536745406823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E-4AB8-8424-9F54EBC05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Taul1!$A$4:$A$6</c:f>
              <c:strCache>
                <c:ptCount val="3"/>
                <c:pt idx="0">
                  <c:v>Taideakatemia</c:v>
                </c:pt>
                <c:pt idx="1">
                  <c:v>Tekniikka ja liiketoiminta</c:v>
                </c:pt>
                <c:pt idx="2">
                  <c:v>Terveys ja hyvinvointi</c:v>
                </c:pt>
              </c:strCache>
            </c:strRef>
          </c:cat>
          <c:val>
            <c:numRef>
              <c:f>Taul1!$E$4:$E$6</c:f>
              <c:numCache>
                <c:formatCode>0%</c:formatCode>
                <c:ptCount val="3"/>
                <c:pt idx="0">
                  <c:v>4.7600000000000003E-2</c:v>
                </c:pt>
                <c:pt idx="1">
                  <c:v>0</c:v>
                </c:pt>
                <c:pt idx="2">
                  <c:v>0.95240000000000002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E-4AB8-8424-9F54EBC051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96221407"/>
        <c:axId val="9961824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Taul1!$A$4:$A$6</c15:sqref>
                        </c15:formulaRef>
                      </c:ext>
                    </c:extLst>
                    <c:strCache>
                      <c:ptCount val="3"/>
                      <c:pt idx="0">
                        <c:v>Taideakatemia</c:v>
                      </c:pt>
                      <c:pt idx="1">
                        <c:v>Tekniikka ja liiketoiminta</c:v>
                      </c:pt>
                      <c:pt idx="2">
                        <c:v>Terveys ja hyvinvointi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Taul1!$B$4:$B$6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11</c:v>
                      </c:pt>
                      <c:pt idx="2">
                        <c:v>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1A7E-4AB8-8424-9F54EBC051A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Taul1!$D$3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Taul1!$A$4:$A$6</c15:sqref>
                        </c15:formulaRef>
                      </c:ext>
                    </c:extLst>
                    <c:strCache>
                      <c:ptCount val="3"/>
                      <c:pt idx="0">
                        <c:v>Taideakatemia</c:v>
                      </c:pt>
                      <c:pt idx="1">
                        <c:v>Tekniikka ja liiketoiminta</c:v>
                      </c:pt>
                      <c:pt idx="2">
                        <c:v>Terveys ja hyvinvointi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Taul1!$D$4:$D$6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A7E-4AB8-8424-9F54EBC051AD}"/>
                  </c:ext>
                </c:extLst>
              </c15:ser>
            </c15:filteredBarSeries>
          </c:ext>
        </c:extLst>
      </c:barChart>
      <c:catAx>
        <c:axId val="996221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996182479"/>
        <c:crosses val="autoZero"/>
        <c:auto val="1"/>
        <c:lblAlgn val="ctr"/>
        <c:lblOffset val="100"/>
        <c:noMultiLvlLbl val="0"/>
      </c:catAx>
      <c:valAx>
        <c:axId val="99618247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99622140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Osallistuisitko näihin palveluihin, jos niitä tuottaisi opiskelijakunta?</a:t>
            </a:r>
          </a:p>
        </c:rich>
      </c:tx>
      <c:layout>
        <c:manualLayout>
          <c:xMode val="edge"/>
          <c:yMode val="edge"/>
          <c:x val="0.1224999999999999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Taul1!$D$133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Taul1!$B$134:$B$136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osaaa sanoa</c:v>
                </c:pt>
              </c:strCache>
            </c:strRef>
          </c:cat>
          <c:val>
            <c:numRef>
              <c:f>Taul1!$D$134:$D$136</c:f>
              <c:numCache>
                <c:formatCode>0%</c:formatCode>
                <c:ptCount val="3"/>
                <c:pt idx="0">
                  <c:v>0.34</c:v>
                </c:pt>
                <c:pt idx="1">
                  <c:v>0.16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4-4A04-8FA9-27F6AEC39B5F}"/>
            </c:ext>
          </c:extLst>
        </c:ser>
        <c:ser>
          <c:idx val="2"/>
          <c:order val="2"/>
          <c:tx>
            <c:strRef>
              <c:f>Taul1!$E$133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Taul1!$B$134:$B$136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osaaa sanoa</c:v>
                </c:pt>
              </c:strCache>
            </c:strRef>
          </c:cat>
          <c:val>
            <c:numRef>
              <c:f>Taul1!$E$134:$E$136</c:f>
              <c:numCache>
                <c:formatCode>0%</c:formatCode>
                <c:ptCount val="3"/>
                <c:pt idx="0">
                  <c:v>0.33</c:v>
                </c:pt>
                <c:pt idx="1">
                  <c:v>0.19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4-4A04-8FA9-27F6AEC39B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0230527"/>
        <c:axId val="11468069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Taul1!$C$133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Taul1!$B$134:$B$136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</c:v>
                      </c:pt>
                      <c:pt idx="2">
                        <c:v>En osaaa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Taul1!$C$134:$C$136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F4-4A04-8FA9-27F6AEC39B5F}"/>
                  </c:ext>
                </c:extLst>
              </c15:ser>
            </c15:filteredBarSeries>
          </c:ext>
        </c:extLst>
      </c:barChart>
      <c:catAx>
        <c:axId val="107023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146806943"/>
        <c:crosses val="autoZero"/>
        <c:auto val="1"/>
        <c:lblAlgn val="ctr"/>
        <c:lblOffset val="100"/>
        <c:noMultiLvlLbl val="0"/>
      </c:catAx>
      <c:valAx>
        <c:axId val="114680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702305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Millaista osaamista työelämässä mielestäsi tarvitaan nykyään (valitse 5 tärkeintä)?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7367330091803039"/>
          <c:y val="9.7315436241610737E-2"/>
          <c:w val="0.43574497744233581"/>
          <c:h val="0.81548292201729822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Taul1!$R$166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961881780906419E-3"/>
                  <c:y val="-2.2431583669807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2-4116-85D6-D36ABBD8FDB7}"/>
                </c:ext>
              </c:extLst>
            </c:dLbl>
            <c:dLbl>
              <c:idx val="13"/>
              <c:layout>
                <c:manualLayout>
                  <c:x val="-7.2582795682995804E-3"/>
                  <c:y val="-2.9926741017872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2-4116-85D6-D36ABBD8F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Taul1!$P$167:$P$182</c:f>
              <c:strCache>
                <c:ptCount val="16"/>
                <c:pt idx="0">
                  <c:v>Asiakaslähtöinen palvelujen kehittämisosaaminen</c:v>
                </c:pt>
                <c:pt idx="1">
                  <c:v>Kestävän kehityksen periaatteiden tuntemus</c:v>
                </c:pt>
                <c:pt idx="2">
                  <c:v>Tiedon arviointitaidot</c:v>
                </c:pt>
                <c:pt idx="3">
                  <c:v>Digitaalisten ratkaisujen hyödyntämisosaaminen</c:v>
                </c:pt>
                <c:pt idx="4">
                  <c:v>Digitaalisten alustojen hyödyntämisosaaminen</c:v>
                </c:pt>
                <c:pt idx="5">
                  <c:v>Innovaatio-osaaminen</c:v>
                </c:pt>
                <c:pt idx="6">
                  <c:v>Vuorovaikutus-, viestintä- ja kommunikaatiotaidot</c:v>
                </c:pt>
                <c:pt idx="7">
                  <c:v>Henkilökohtaisen osaamisen kehittäminen ja johtaminen</c:v>
                </c:pt>
                <c:pt idx="8">
                  <c:v>Digitaalisen teknologian luova käyttötaito</c:v>
                </c:pt>
                <c:pt idx="9">
                  <c:v>Digitaalisten toimintojen hallinta- ja ohjaustaidot</c:v>
                </c:pt>
                <c:pt idx="10">
                  <c:v>Ongelmanratkaisutaidot</c:v>
                </c:pt>
                <c:pt idx="11">
                  <c:v>Luovuus</c:v>
                </c:pt>
                <c:pt idx="12">
                  <c:v>Oppimiskyky</c:v>
                </c:pt>
                <c:pt idx="13">
                  <c:v>Monikulttuurisuustaidot</c:v>
                </c:pt>
                <c:pt idx="14">
                  <c:v>Kokonaisuuksien hallinta</c:v>
                </c:pt>
                <c:pt idx="15">
                  <c:v>Jotain muuta, mitä?</c:v>
                </c:pt>
              </c:strCache>
            </c:strRef>
          </c:cat>
          <c:val>
            <c:numRef>
              <c:f>Taul1!$R$167:$R$182</c:f>
              <c:numCache>
                <c:formatCode>0%</c:formatCode>
                <c:ptCount val="16"/>
                <c:pt idx="0">
                  <c:v>0.53</c:v>
                </c:pt>
                <c:pt idx="1">
                  <c:v>0.06</c:v>
                </c:pt>
                <c:pt idx="2">
                  <c:v>0.16</c:v>
                </c:pt>
                <c:pt idx="3">
                  <c:v>0.34</c:v>
                </c:pt>
                <c:pt idx="4">
                  <c:v>0.28000000000000003</c:v>
                </c:pt>
                <c:pt idx="5">
                  <c:v>0</c:v>
                </c:pt>
                <c:pt idx="6">
                  <c:v>0.78</c:v>
                </c:pt>
                <c:pt idx="7">
                  <c:v>0.5</c:v>
                </c:pt>
                <c:pt idx="8">
                  <c:v>0.16</c:v>
                </c:pt>
                <c:pt idx="9">
                  <c:v>0.25</c:v>
                </c:pt>
                <c:pt idx="10">
                  <c:v>0.69</c:v>
                </c:pt>
                <c:pt idx="11">
                  <c:v>0.25</c:v>
                </c:pt>
                <c:pt idx="12">
                  <c:v>0.44</c:v>
                </c:pt>
                <c:pt idx="13">
                  <c:v>0.13</c:v>
                </c:pt>
                <c:pt idx="14">
                  <c:v>0.44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2-4116-85D6-D36ABBD8FDB7}"/>
            </c:ext>
          </c:extLst>
        </c:ser>
        <c:ser>
          <c:idx val="2"/>
          <c:order val="2"/>
          <c:tx>
            <c:strRef>
              <c:f>Taul1!$S$166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6.80598662232131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B2-4116-85D6-D36ABBD8FDB7}"/>
                </c:ext>
              </c:extLst>
            </c:dLbl>
            <c:dLbl>
              <c:idx val="9"/>
              <c:layout>
                <c:manualLayout>
                  <c:x val="-7.04117006540692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B2-4116-85D6-D36ABBD8FDB7}"/>
                </c:ext>
              </c:extLst>
            </c:dLbl>
            <c:dLbl>
              <c:idx val="13"/>
              <c:layout>
                <c:manualLayout>
                  <c:x val="-1.06488100088147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B2-4116-85D6-D36ABBD8F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Taul1!$P$167:$P$182</c:f>
              <c:strCache>
                <c:ptCount val="16"/>
                <c:pt idx="0">
                  <c:v>Asiakaslähtöinen palvelujen kehittämisosaaminen</c:v>
                </c:pt>
                <c:pt idx="1">
                  <c:v>Kestävän kehityksen periaatteiden tuntemus</c:v>
                </c:pt>
                <c:pt idx="2">
                  <c:v>Tiedon arviointitaidot</c:v>
                </c:pt>
                <c:pt idx="3">
                  <c:v>Digitaalisten ratkaisujen hyödyntämisosaaminen</c:v>
                </c:pt>
                <c:pt idx="4">
                  <c:v>Digitaalisten alustojen hyödyntämisosaaminen</c:v>
                </c:pt>
                <c:pt idx="5">
                  <c:v>Innovaatio-osaaminen</c:v>
                </c:pt>
                <c:pt idx="6">
                  <c:v>Vuorovaikutus-, viestintä- ja kommunikaatiotaidot</c:v>
                </c:pt>
                <c:pt idx="7">
                  <c:v>Henkilökohtaisen osaamisen kehittäminen ja johtaminen</c:v>
                </c:pt>
                <c:pt idx="8">
                  <c:v>Digitaalisen teknologian luova käyttötaito</c:v>
                </c:pt>
                <c:pt idx="9">
                  <c:v>Digitaalisten toimintojen hallinta- ja ohjaustaidot</c:v>
                </c:pt>
                <c:pt idx="10">
                  <c:v>Ongelmanratkaisutaidot</c:v>
                </c:pt>
                <c:pt idx="11">
                  <c:v>Luovuus</c:v>
                </c:pt>
                <c:pt idx="12">
                  <c:v>Oppimiskyky</c:v>
                </c:pt>
                <c:pt idx="13">
                  <c:v>Monikulttuurisuustaidot</c:v>
                </c:pt>
                <c:pt idx="14">
                  <c:v>Kokonaisuuksien hallinta</c:v>
                </c:pt>
                <c:pt idx="15">
                  <c:v>Jotain muuta, mitä?</c:v>
                </c:pt>
              </c:strCache>
            </c:strRef>
          </c:cat>
          <c:val>
            <c:numRef>
              <c:f>Taul1!$S$167:$S$182</c:f>
              <c:numCache>
                <c:formatCode>0%</c:formatCode>
                <c:ptCount val="16"/>
                <c:pt idx="0">
                  <c:v>0.62</c:v>
                </c:pt>
                <c:pt idx="1">
                  <c:v>0</c:v>
                </c:pt>
                <c:pt idx="2">
                  <c:v>0.14000000000000001</c:v>
                </c:pt>
                <c:pt idx="3">
                  <c:v>0.33</c:v>
                </c:pt>
                <c:pt idx="4">
                  <c:v>0.33</c:v>
                </c:pt>
                <c:pt idx="5">
                  <c:v>0</c:v>
                </c:pt>
                <c:pt idx="6">
                  <c:v>0.86</c:v>
                </c:pt>
                <c:pt idx="7">
                  <c:v>0.62</c:v>
                </c:pt>
                <c:pt idx="8">
                  <c:v>0.19</c:v>
                </c:pt>
                <c:pt idx="9">
                  <c:v>0.14000000000000001</c:v>
                </c:pt>
                <c:pt idx="10">
                  <c:v>0.67</c:v>
                </c:pt>
                <c:pt idx="11">
                  <c:v>0.24</c:v>
                </c:pt>
                <c:pt idx="12">
                  <c:v>0.38</c:v>
                </c:pt>
                <c:pt idx="13">
                  <c:v>0.1</c:v>
                </c:pt>
                <c:pt idx="14">
                  <c:v>0.38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B2-4116-85D6-D36ABBD8FD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1201488"/>
        <c:axId val="532222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Taul1!$Q$166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Taul1!$P$167:$P$182</c15:sqref>
                        </c15:formulaRef>
                      </c:ext>
                    </c:extLst>
                    <c:strCache>
                      <c:ptCount val="16"/>
                      <c:pt idx="0">
                        <c:v>Asiakaslähtöinen palvelujen kehittämisosaaminen</c:v>
                      </c:pt>
                      <c:pt idx="1">
                        <c:v>Kestävän kehityksen periaatteiden tuntemus</c:v>
                      </c:pt>
                      <c:pt idx="2">
                        <c:v>Tiedon arviointitaidot</c:v>
                      </c:pt>
                      <c:pt idx="3">
                        <c:v>Digitaalisten ratkaisujen hyödyntämisosaaminen</c:v>
                      </c:pt>
                      <c:pt idx="4">
                        <c:v>Digitaalisten alustojen hyödyntämisosaaminen</c:v>
                      </c:pt>
                      <c:pt idx="5">
                        <c:v>Innovaatio-osaaminen</c:v>
                      </c:pt>
                      <c:pt idx="6">
                        <c:v>Vuorovaikutus-, viestintä- ja kommunikaatiotaidot</c:v>
                      </c:pt>
                      <c:pt idx="7">
                        <c:v>Henkilökohtaisen osaamisen kehittäminen ja johtaminen</c:v>
                      </c:pt>
                      <c:pt idx="8">
                        <c:v>Digitaalisen teknologian luova käyttötaito</c:v>
                      </c:pt>
                      <c:pt idx="9">
                        <c:v>Digitaalisten toimintojen hallinta- ja ohjaustaidot</c:v>
                      </c:pt>
                      <c:pt idx="10">
                        <c:v>Ongelmanratkaisutaidot</c:v>
                      </c:pt>
                      <c:pt idx="11">
                        <c:v>Luovuus</c:v>
                      </c:pt>
                      <c:pt idx="12">
                        <c:v>Oppimiskyky</c:v>
                      </c:pt>
                      <c:pt idx="13">
                        <c:v>Monikulttuurisuustaidot</c:v>
                      </c:pt>
                      <c:pt idx="14">
                        <c:v>Kokonaisuuksien hallinta</c:v>
                      </c:pt>
                      <c:pt idx="15">
                        <c:v>Jotain muuta, mitä?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Taul1!$Q$167:$Q$182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94B2-4116-85D6-D36ABBD8FDB7}"/>
                  </c:ext>
                </c:extLst>
              </c15:ser>
            </c15:filteredBarSeries>
          </c:ext>
        </c:extLst>
      </c:barChart>
      <c:catAx>
        <c:axId val="52120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532222528"/>
        <c:crosses val="autoZero"/>
        <c:auto val="1"/>
        <c:lblAlgn val="ctr"/>
        <c:lblOffset val="100"/>
        <c:noMultiLvlLbl val="0"/>
      </c:catAx>
      <c:valAx>
        <c:axId val="5322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521201488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Näetkö, että olet edelleen samoissa tehtävissä 15 vuoden päästä valmistumisesta?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Taul1!$N$240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Taul1!$L$241:$L$243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osaa sanoa</c:v>
                </c:pt>
              </c:strCache>
            </c:strRef>
          </c:cat>
          <c:val>
            <c:numRef>
              <c:f>Taul1!$N$241:$N$243</c:f>
              <c:numCache>
                <c:formatCode>0%</c:formatCode>
                <c:ptCount val="3"/>
                <c:pt idx="0">
                  <c:v>0.22</c:v>
                </c:pt>
                <c:pt idx="1">
                  <c:v>0.53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2-4810-A7F3-9FFCFC47E826}"/>
            </c:ext>
          </c:extLst>
        </c:ser>
        <c:ser>
          <c:idx val="2"/>
          <c:order val="2"/>
          <c:tx>
            <c:strRef>
              <c:f>Taul1!$O$240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Taul1!$L$241:$L$243</c:f>
              <c:strCache>
                <c:ptCount val="3"/>
                <c:pt idx="0">
                  <c:v>Kyllä</c:v>
                </c:pt>
                <c:pt idx="1">
                  <c:v>En</c:v>
                </c:pt>
                <c:pt idx="2">
                  <c:v>En osaa sanoa</c:v>
                </c:pt>
              </c:strCache>
            </c:strRef>
          </c:cat>
          <c:val>
            <c:numRef>
              <c:f>Taul1!$O$241:$O$243</c:f>
              <c:numCache>
                <c:formatCode>0%</c:formatCode>
                <c:ptCount val="3"/>
                <c:pt idx="0">
                  <c:v>0.19</c:v>
                </c:pt>
                <c:pt idx="1">
                  <c:v>0.43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2-4810-A7F3-9FFCFC47E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3328127"/>
        <c:axId val="17216239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Taul1!$M$240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Taul1!$L$241:$L$243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Taul1!$M$241:$M$243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E82-4810-A7F3-9FFCFC47E826}"/>
                  </c:ext>
                </c:extLst>
              </c15:ser>
            </c15:filteredBarSeries>
          </c:ext>
        </c:extLst>
      </c:barChart>
      <c:catAx>
        <c:axId val="1573328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721623903"/>
        <c:crosses val="autoZero"/>
        <c:auto val="1"/>
        <c:lblAlgn val="ctr"/>
        <c:lblOffset val="100"/>
        <c:noMultiLvlLbl val="0"/>
      </c:catAx>
      <c:valAx>
        <c:axId val="1721623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5733281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Millaista osaamista työelämässä mielestäsi tarvitaan vuonna 2035 (valitse 5 tärkeintä)?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Taul1!$R$183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0301837270331023E-4"/>
                  <c:y val="-1.951600312256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6F-47A4-B8CE-5B6005D4F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Taul1!$M$184:$M$199</c:f>
              <c:strCache>
                <c:ptCount val="16"/>
                <c:pt idx="0">
                  <c:v>Asiakaslähtöinen palvelujen kehittämisosaaminen</c:v>
                </c:pt>
                <c:pt idx="1">
                  <c:v>Kestävän kehityksen periaatteiden tuntemus</c:v>
                </c:pt>
                <c:pt idx="2">
                  <c:v>Tiedon arviointitaidot</c:v>
                </c:pt>
                <c:pt idx="3">
                  <c:v>Digitaalisten ratkaisujen hyödyntämisosaaminen</c:v>
                </c:pt>
                <c:pt idx="4">
                  <c:v>Digitaalisten alustojen hyödyntämisosaaminen</c:v>
                </c:pt>
                <c:pt idx="5">
                  <c:v>Innovaatio-osaaminen</c:v>
                </c:pt>
                <c:pt idx="6">
                  <c:v>Vuorovaikutus-,viestintä- ja kommunikaatiotaidot</c:v>
                </c:pt>
                <c:pt idx="7">
                  <c:v>Henkilökohtaisen osaamisen kehittäminen ja johtaminen</c:v>
                </c:pt>
                <c:pt idx="8">
                  <c:v>Digitaalisen teknologian luova käyttötaito</c:v>
                </c:pt>
                <c:pt idx="9">
                  <c:v>Digitaalisten toimintojen hallinta- ja ohjaustaidot</c:v>
                </c:pt>
                <c:pt idx="10">
                  <c:v>Ongelmanratkaisutaidot</c:v>
                </c:pt>
                <c:pt idx="11">
                  <c:v>Luovuus</c:v>
                </c:pt>
                <c:pt idx="12">
                  <c:v>Oppimiskyky</c:v>
                </c:pt>
                <c:pt idx="13">
                  <c:v>Monikulttuurisuustaidot</c:v>
                </c:pt>
                <c:pt idx="14">
                  <c:v>Kokonaisuuksien hallinta</c:v>
                </c:pt>
                <c:pt idx="15">
                  <c:v>Jotain muuta, mitä?</c:v>
                </c:pt>
              </c:strCache>
            </c:strRef>
          </c:cat>
          <c:val>
            <c:numRef>
              <c:f>Taul1!$R$184:$R$199</c:f>
              <c:numCache>
                <c:formatCode>0%</c:formatCode>
                <c:ptCount val="16"/>
                <c:pt idx="0">
                  <c:v>0.22</c:v>
                </c:pt>
                <c:pt idx="1">
                  <c:v>0.25</c:v>
                </c:pt>
                <c:pt idx="2">
                  <c:v>0.19</c:v>
                </c:pt>
                <c:pt idx="3">
                  <c:v>0.5</c:v>
                </c:pt>
                <c:pt idx="4">
                  <c:v>0.28000000000000003</c:v>
                </c:pt>
                <c:pt idx="5">
                  <c:v>0.09</c:v>
                </c:pt>
                <c:pt idx="6">
                  <c:v>0.59</c:v>
                </c:pt>
                <c:pt idx="7">
                  <c:v>0.44</c:v>
                </c:pt>
                <c:pt idx="8">
                  <c:v>0.38</c:v>
                </c:pt>
                <c:pt idx="9">
                  <c:v>0.34</c:v>
                </c:pt>
                <c:pt idx="10">
                  <c:v>0.5</c:v>
                </c:pt>
                <c:pt idx="11">
                  <c:v>0.19</c:v>
                </c:pt>
                <c:pt idx="12">
                  <c:v>0.38</c:v>
                </c:pt>
                <c:pt idx="13">
                  <c:v>0.31</c:v>
                </c:pt>
                <c:pt idx="14">
                  <c:v>0.34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F-47A4-B8CE-5B6005D4FA8E}"/>
            </c:ext>
          </c:extLst>
        </c:ser>
        <c:ser>
          <c:idx val="5"/>
          <c:order val="5"/>
          <c:tx>
            <c:strRef>
              <c:f>Taul1!$S$183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5.7497812773404343E-3"/>
                  <c:y val="-1.95160031225619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6F-47A4-B8CE-5B6005D4FA8E}"/>
                </c:ext>
              </c:extLst>
            </c:dLbl>
            <c:dLbl>
              <c:idx val="5"/>
              <c:layout>
                <c:manualLayout>
                  <c:x val="-8.5275590551181103E-3"/>
                  <c:y val="-1.95160031225612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6F-47A4-B8CE-5B6005D4F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Taul1!$M$184:$M$199</c:f>
              <c:strCache>
                <c:ptCount val="16"/>
                <c:pt idx="0">
                  <c:v>Asiakaslähtöinen palvelujen kehittämisosaaminen</c:v>
                </c:pt>
                <c:pt idx="1">
                  <c:v>Kestävän kehityksen periaatteiden tuntemus</c:v>
                </c:pt>
                <c:pt idx="2">
                  <c:v>Tiedon arviointitaidot</c:v>
                </c:pt>
                <c:pt idx="3">
                  <c:v>Digitaalisten ratkaisujen hyödyntämisosaaminen</c:v>
                </c:pt>
                <c:pt idx="4">
                  <c:v>Digitaalisten alustojen hyödyntämisosaaminen</c:v>
                </c:pt>
                <c:pt idx="5">
                  <c:v>Innovaatio-osaaminen</c:v>
                </c:pt>
                <c:pt idx="6">
                  <c:v>Vuorovaikutus-,viestintä- ja kommunikaatiotaidot</c:v>
                </c:pt>
                <c:pt idx="7">
                  <c:v>Henkilökohtaisen osaamisen kehittäminen ja johtaminen</c:v>
                </c:pt>
                <c:pt idx="8">
                  <c:v>Digitaalisen teknologian luova käyttötaito</c:v>
                </c:pt>
                <c:pt idx="9">
                  <c:v>Digitaalisten toimintojen hallinta- ja ohjaustaidot</c:v>
                </c:pt>
                <c:pt idx="10">
                  <c:v>Ongelmanratkaisutaidot</c:v>
                </c:pt>
                <c:pt idx="11">
                  <c:v>Luovuus</c:v>
                </c:pt>
                <c:pt idx="12">
                  <c:v>Oppimiskyky</c:v>
                </c:pt>
                <c:pt idx="13">
                  <c:v>Monikulttuurisuustaidot</c:v>
                </c:pt>
                <c:pt idx="14">
                  <c:v>Kokonaisuuksien hallinta</c:v>
                </c:pt>
                <c:pt idx="15">
                  <c:v>Jotain muuta, mitä?</c:v>
                </c:pt>
              </c:strCache>
            </c:strRef>
          </c:cat>
          <c:val>
            <c:numRef>
              <c:f>Taul1!$S$184:$S$199</c:f>
              <c:numCache>
                <c:formatCode>0%</c:formatCode>
                <c:ptCount val="16"/>
                <c:pt idx="0">
                  <c:v>0.19</c:v>
                </c:pt>
                <c:pt idx="1">
                  <c:v>0.24</c:v>
                </c:pt>
                <c:pt idx="2">
                  <c:v>0.1</c:v>
                </c:pt>
                <c:pt idx="3">
                  <c:v>0.43</c:v>
                </c:pt>
                <c:pt idx="4">
                  <c:v>0.24</c:v>
                </c:pt>
                <c:pt idx="5">
                  <c:v>0.1</c:v>
                </c:pt>
                <c:pt idx="6">
                  <c:v>0.67</c:v>
                </c:pt>
                <c:pt idx="7">
                  <c:v>0.52</c:v>
                </c:pt>
                <c:pt idx="8">
                  <c:v>0.52</c:v>
                </c:pt>
                <c:pt idx="9">
                  <c:v>0.38</c:v>
                </c:pt>
                <c:pt idx="10">
                  <c:v>0.48</c:v>
                </c:pt>
                <c:pt idx="11">
                  <c:v>0.14000000000000001</c:v>
                </c:pt>
                <c:pt idx="12">
                  <c:v>0.38</c:v>
                </c:pt>
                <c:pt idx="13">
                  <c:v>0.28999999999999998</c:v>
                </c:pt>
                <c:pt idx="14">
                  <c:v>0.33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6F-47A4-B8CE-5B6005D4FA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725395983"/>
        <c:axId val="17141812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Taul1!$N$183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Taul1!$M$184:$M$199</c15:sqref>
                        </c15:formulaRef>
                      </c:ext>
                    </c:extLst>
                    <c:strCache>
                      <c:ptCount val="16"/>
                      <c:pt idx="0">
                        <c:v>Asiakaslähtöinen palvelujen kehittämisosaaminen</c:v>
                      </c:pt>
                      <c:pt idx="1">
                        <c:v>Kestävän kehityksen periaatteiden tuntemus</c:v>
                      </c:pt>
                      <c:pt idx="2">
                        <c:v>Tiedon arviointitaidot</c:v>
                      </c:pt>
                      <c:pt idx="3">
                        <c:v>Digitaalisten ratkaisujen hyödyntämisosaaminen</c:v>
                      </c:pt>
                      <c:pt idx="4">
                        <c:v>Digitaalisten alustojen hyödyntämisosaaminen</c:v>
                      </c:pt>
                      <c:pt idx="5">
                        <c:v>Innovaatio-osaaminen</c:v>
                      </c:pt>
                      <c:pt idx="6">
                        <c:v>Vuorovaikutus-,viestintä- ja kommunikaatiotaidot</c:v>
                      </c:pt>
                      <c:pt idx="7">
                        <c:v>Henkilökohtaisen osaamisen kehittäminen ja johtaminen</c:v>
                      </c:pt>
                      <c:pt idx="8">
                        <c:v>Digitaalisen teknologian luova käyttötaito</c:v>
                      </c:pt>
                      <c:pt idx="9">
                        <c:v>Digitaalisten toimintojen hallinta- ja ohjaustaidot</c:v>
                      </c:pt>
                      <c:pt idx="10">
                        <c:v>Ongelmanratkaisutaidot</c:v>
                      </c:pt>
                      <c:pt idx="11">
                        <c:v>Luovuus</c:v>
                      </c:pt>
                      <c:pt idx="12">
                        <c:v>Oppimiskyky</c:v>
                      </c:pt>
                      <c:pt idx="13">
                        <c:v>Monikulttuurisuustaidot</c:v>
                      </c:pt>
                      <c:pt idx="14">
                        <c:v>Kokonaisuuksien hallinta</c:v>
                      </c:pt>
                      <c:pt idx="15">
                        <c:v>Jotain muuta, mitä?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Taul1!$N$184:$N$199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36F-47A4-B8CE-5B6005D4FA8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Taul1!$O$183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Taul1!$M$184:$M$199</c15:sqref>
                        </c15:formulaRef>
                      </c:ext>
                    </c:extLst>
                    <c:strCache>
                      <c:ptCount val="16"/>
                      <c:pt idx="0">
                        <c:v>Asiakaslähtöinen palvelujen kehittämisosaaminen</c:v>
                      </c:pt>
                      <c:pt idx="1">
                        <c:v>Kestävän kehityksen periaatteiden tuntemus</c:v>
                      </c:pt>
                      <c:pt idx="2">
                        <c:v>Tiedon arviointitaidot</c:v>
                      </c:pt>
                      <c:pt idx="3">
                        <c:v>Digitaalisten ratkaisujen hyödyntämisosaaminen</c:v>
                      </c:pt>
                      <c:pt idx="4">
                        <c:v>Digitaalisten alustojen hyödyntämisosaaminen</c:v>
                      </c:pt>
                      <c:pt idx="5">
                        <c:v>Innovaatio-osaaminen</c:v>
                      </c:pt>
                      <c:pt idx="6">
                        <c:v>Vuorovaikutus-,viestintä- ja kommunikaatiotaidot</c:v>
                      </c:pt>
                      <c:pt idx="7">
                        <c:v>Henkilökohtaisen osaamisen kehittäminen ja johtaminen</c:v>
                      </c:pt>
                      <c:pt idx="8">
                        <c:v>Digitaalisen teknologian luova käyttötaito</c:v>
                      </c:pt>
                      <c:pt idx="9">
                        <c:v>Digitaalisten toimintojen hallinta- ja ohjaustaidot</c:v>
                      </c:pt>
                      <c:pt idx="10">
                        <c:v>Ongelmanratkaisutaidot</c:v>
                      </c:pt>
                      <c:pt idx="11">
                        <c:v>Luovuus</c:v>
                      </c:pt>
                      <c:pt idx="12">
                        <c:v>Oppimiskyky</c:v>
                      </c:pt>
                      <c:pt idx="13">
                        <c:v>Monikulttuurisuustaidot</c:v>
                      </c:pt>
                      <c:pt idx="14">
                        <c:v>Kokonaisuuksien hallinta</c:v>
                      </c:pt>
                      <c:pt idx="15">
                        <c:v>Jotain muuta, mitä?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Taul1!$O$184:$O$199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36F-47A4-B8CE-5B6005D4FA8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Taul1!$P$183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Taul1!$M$184:$M$199</c15:sqref>
                        </c15:formulaRef>
                      </c:ext>
                    </c:extLst>
                    <c:strCache>
                      <c:ptCount val="16"/>
                      <c:pt idx="0">
                        <c:v>Asiakaslähtöinen palvelujen kehittämisosaaminen</c:v>
                      </c:pt>
                      <c:pt idx="1">
                        <c:v>Kestävän kehityksen periaatteiden tuntemus</c:v>
                      </c:pt>
                      <c:pt idx="2">
                        <c:v>Tiedon arviointitaidot</c:v>
                      </c:pt>
                      <c:pt idx="3">
                        <c:v>Digitaalisten ratkaisujen hyödyntämisosaaminen</c:v>
                      </c:pt>
                      <c:pt idx="4">
                        <c:v>Digitaalisten alustojen hyödyntämisosaaminen</c:v>
                      </c:pt>
                      <c:pt idx="5">
                        <c:v>Innovaatio-osaaminen</c:v>
                      </c:pt>
                      <c:pt idx="6">
                        <c:v>Vuorovaikutus-,viestintä- ja kommunikaatiotaidot</c:v>
                      </c:pt>
                      <c:pt idx="7">
                        <c:v>Henkilökohtaisen osaamisen kehittäminen ja johtaminen</c:v>
                      </c:pt>
                      <c:pt idx="8">
                        <c:v>Digitaalisen teknologian luova käyttötaito</c:v>
                      </c:pt>
                      <c:pt idx="9">
                        <c:v>Digitaalisten toimintojen hallinta- ja ohjaustaidot</c:v>
                      </c:pt>
                      <c:pt idx="10">
                        <c:v>Ongelmanratkaisutaidot</c:v>
                      </c:pt>
                      <c:pt idx="11">
                        <c:v>Luovuus</c:v>
                      </c:pt>
                      <c:pt idx="12">
                        <c:v>Oppimiskyky</c:v>
                      </c:pt>
                      <c:pt idx="13">
                        <c:v>Monikulttuurisuustaidot</c:v>
                      </c:pt>
                      <c:pt idx="14">
                        <c:v>Kokonaisuuksien hallinta</c:v>
                      </c:pt>
                      <c:pt idx="15">
                        <c:v>Jotain muuta, mitä?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Taul1!$P$184:$P$199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36F-47A4-B8CE-5B6005D4FA8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Taul1!$Q$183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Taul1!$M$184:$M$199</c15:sqref>
                        </c15:formulaRef>
                      </c:ext>
                    </c:extLst>
                    <c:strCache>
                      <c:ptCount val="16"/>
                      <c:pt idx="0">
                        <c:v>Asiakaslähtöinen palvelujen kehittämisosaaminen</c:v>
                      </c:pt>
                      <c:pt idx="1">
                        <c:v>Kestävän kehityksen periaatteiden tuntemus</c:v>
                      </c:pt>
                      <c:pt idx="2">
                        <c:v>Tiedon arviointitaidot</c:v>
                      </c:pt>
                      <c:pt idx="3">
                        <c:v>Digitaalisten ratkaisujen hyödyntämisosaaminen</c:v>
                      </c:pt>
                      <c:pt idx="4">
                        <c:v>Digitaalisten alustojen hyödyntämisosaaminen</c:v>
                      </c:pt>
                      <c:pt idx="5">
                        <c:v>Innovaatio-osaaminen</c:v>
                      </c:pt>
                      <c:pt idx="6">
                        <c:v>Vuorovaikutus-,viestintä- ja kommunikaatiotaidot</c:v>
                      </c:pt>
                      <c:pt idx="7">
                        <c:v>Henkilökohtaisen osaamisen kehittäminen ja johtaminen</c:v>
                      </c:pt>
                      <c:pt idx="8">
                        <c:v>Digitaalisen teknologian luova käyttötaito</c:v>
                      </c:pt>
                      <c:pt idx="9">
                        <c:v>Digitaalisten toimintojen hallinta- ja ohjaustaidot</c:v>
                      </c:pt>
                      <c:pt idx="10">
                        <c:v>Ongelmanratkaisutaidot</c:v>
                      </c:pt>
                      <c:pt idx="11">
                        <c:v>Luovuus</c:v>
                      </c:pt>
                      <c:pt idx="12">
                        <c:v>Oppimiskyky</c:v>
                      </c:pt>
                      <c:pt idx="13">
                        <c:v>Monikulttuurisuustaidot</c:v>
                      </c:pt>
                      <c:pt idx="14">
                        <c:v>Kokonaisuuksien hallinta</c:v>
                      </c:pt>
                      <c:pt idx="15">
                        <c:v>Jotain muuta, mitä?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Taul1!$Q$184:$Q$199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36F-47A4-B8CE-5B6005D4FA8E}"/>
                  </c:ext>
                </c:extLst>
              </c15:ser>
            </c15:filteredBarSeries>
          </c:ext>
        </c:extLst>
      </c:barChart>
      <c:catAx>
        <c:axId val="1725395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714181295"/>
        <c:crosses val="autoZero"/>
        <c:auto val="1"/>
        <c:lblAlgn val="ctr"/>
        <c:lblOffset val="100"/>
        <c:noMultiLvlLbl val="0"/>
      </c:catAx>
      <c:valAx>
        <c:axId val="1714181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7253959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Millä opiskelumuodolla suoritat tutkintosi?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Taul1!$D$18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Taul1!$B$19:$B$21</c:f>
              <c:strCache>
                <c:ptCount val="3"/>
                <c:pt idx="0">
                  <c:v>Päiväopiskelu</c:v>
                </c:pt>
                <c:pt idx="1">
                  <c:v>Monimuoto-opiskelu</c:v>
                </c:pt>
                <c:pt idx="2">
                  <c:v>Verkko-opiskelu</c:v>
                </c:pt>
              </c:strCache>
            </c:strRef>
          </c:cat>
          <c:val>
            <c:numRef>
              <c:f>Taul1!$D$19:$D$21</c:f>
              <c:numCache>
                <c:formatCode>0%</c:formatCode>
                <c:ptCount val="3"/>
                <c:pt idx="0">
                  <c:v>0.40620000000000001</c:v>
                </c:pt>
                <c:pt idx="1">
                  <c:v>0.3125</c:v>
                </c:pt>
                <c:pt idx="2">
                  <c:v>0.28129999999999999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0-4C19-86A9-4EF401AD32A6}"/>
            </c:ext>
          </c:extLst>
        </c:ser>
        <c:ser>
          <c:idx val="3"/>
          <c:order val="3"/>
          <c:tx>
            <c:strRef>
              <c:f>Taul1!$F$18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Taul1!$B$19:$B$21</c:f>
              <c:strCache>
                <c:ptCount val="3"/>
                <c:pt idx="0">
                  <c:v>Päiväopiskelu</c:v>
                </c:pt>
                <c:pt idx="1">
                  <c:v>Monimuoto-opiskelu</c:v>
                </c:pt>
                <c:pt idx="2">
                  <c:v>Verkko-opiskelu</c:v>
                </c:pt>
              </c:strCache>
            </c:strRef>
          </c:cat>
          <c:val>
            <c:numRef>
              <c:f>Taul1!$F$19:$F$21</c:f>
              <c:numCache>
                <c:formatCode>0%</c:formatCode>
                <c:ptCount val="3"/>
                <c:pt idx="0">
                  <c:v>0.23810000000000001</c:v>
                </c:pt>
                <c:pt idx="1">
                  <c:v>0.33329999999999999</c:v>
                </c:pt>
                <c:pt idx="2">
                  <c:v>0.42859999999999998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0-4C19-86A9-4EF401AD3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3943343"/>
        <c:axId val="99618123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Taul1!$C$18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Taul1!$B$19:$B$21</c15:sqref>
                        </c15:formulaRef>
                      </c:ext>
                    </c:extLst>
                    <c:strCache>
                      <c:ptCount val="3"/>
                      <c:pt idx="0">
                        <c:v>Päiväopiskelu</c:v>
                      </c:pt>
                      <c:pt idx="1">
                        <c:v>Monimuoto-opiskelu</c:v>
                      </c:pt>
                      <c:pt idx="2">
                        <c:v>Verkko-opiskelu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Taul1!$C$19:$C$21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13</c:v>
                      </c:pt>
                      <c:pt idx="1">
                        <c:v>10</c:v>
                      </c:pt>
                      <c:pt idx="2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520-4C19-86A9-4EF401AD32A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Taul1!$E$18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Taul1!$B$19:$B$21</c15:sqref>
                        </c15:formulaRef>
                      </c:ext>
                    </c:extLst>
                    <c:strCache>
                      <c:ptCount val="3"/>
                      <c:pt idx="0">
                        <c:v>Päiväopiskelu</c:v>
                      </c:pt>
                      <c:pt idx="1">
                        <c:v>Monimuoto-opiskelu</c:v>
                      </c:pt>
                      <c:pt idx="2">
                        <c:v>Verkko-opiskelu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Taul1!$E$19:$E$21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5</c:v>
                      </c:pt>
                      <c:pt idx="1">
                        <c:v>7</c:v>
                      </c:pt>
                      <c:pt idx="2">
                        <c:v>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520-4C19-86A9-4EF401AD32A6}"/>
                  </c:ext>
                </c:extLst>
              </c15:ser>
            </c15:filteredBarSeries>
          </c:ext>
        </c:extLst>
      </c:barChart>
      <c:catAx>
        <c:axId val="1073943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996181231"/>
        <c:crosses val="autoZero"/>
        <c:auto val="1"/>
        <c:lblAlgn val="ctr"/>
        <c:lblOffset val="100"/>
        <c:noMultiLvlLbl val="0"/>
      </c:catAx>
      <c:valAx>
        <c:axId val="996181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7394334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Missä vaiheessa opintosi ovat?</a:t>
            </a:r>
          </a:p>
        </c:rich>
      </c:tx>
      <c:layout>
        <c:manualLayout>
          <c:xMode val="edge"/>
          <c:yMode val="edge"/>
          <c:x val="0.2225623359580052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7751618547681539"/>
          <c:y val="0.15319662243667068"/>
          <c:w val="0.76305336832895887"/>
          <c:h val="0.66676734768829404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Taul1!$D$32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Taul1!$B$33:$B$37</c:f>
              <c:strCache>
                <c:ptCount val="5"/>
                <c:pt idx="0">
                  <c:v>1 vuosi</c:v>
                </c:pt>
                <c:pt idx="1">
                  <c:v>2 vuosi</c:v>
                </c:pt>
                <c:pt idx="2">
                  <c:v>3 vuosi</c:v>
                </c:pt>
                <c:pt idx="3">
                  <c:v>4 vuosi</c:v>
                </c:pt>
                <c:pt idx="4">
                  <c:v>yli 4 vuotta</c:v>
                </c:pt>
              </c:strCache>
            </c:strRef>
          </c:cat>
          <c:val>
            <c:numRef>
              <c:f>Taul1!$D$33:$D$37</c:f>
              <c:numCache>
                <c:formatCode>0%</c:formatCode>
                <c:ptCount val="5"/>
                <c:pt idx="0">
                  <c:v>0.16</c:v>
                </c:pt>
                <c:pt idx="1">
                  <c:v>0.53</c:v>
                </c:pt>
                <c:pt idx="2">
                  <c:v>0.19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F-4619-AD0E-74862979FDCB}"/>
            </c:ext>
          </c:extLst>
        </c:ser>
        <c:ser>
          <c:idx val="2"/>
          <c:order val="2"/>
          <c:tx>
            <c:strRef>
              <c:f>Taul1!$E$32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Taul1!$B$33:$B$37</c:f>
              <c:strCache>
                <c:ptCount val="5"/>
                <c:pt idx="0">
                  <c:v>1 vuosi</c:v>
                </c:pt>
                <c:pt idx="1">
                  <c:v>2 vuosi</c:v>
                </c:pt>
                <c:pt idx="2">
                  <c:v>3 vuosi</c:v>
                </c:pt>
                <c:pt idx="3">
                  <c:v>4 vuosi</c:v>
                </c:pt>
                <c:pt idx="4">
                  <c:v>yli 4 vuotta</c:v>
                </c:pt>
              </c:strCache>
            </c:strRef>
          </c:cat>
          <c:val>
            <c:numRef>
              <c:f>Taul1!$E$33:$E$37</c:f>
              <c:numCache>
                <c:formatCode>0%</c:formatCode>
                <c:ptCount val="5"/>
                <c:pt idx="0">
                  <c:v>0.09</c:v>
                </c:pt>
                <c:pt idx="1">
                  <c:v>0.56999999999999995</c:v>
                </c:pt>
                <c:pt idx="2">
                  <c:v>0.28999999999999998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F-4619-AD0E-74862979FD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829764623"/>
        <c:axId val="107430071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Taul1!$C$32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Taul1!$B$33:$B$37</c15:sqref>
                        </c15:formulaRef>
                      </c:ext>
                    </c:extLst>
                    <c:strCache>
                      <c:ptCount val="5"/>
                      <c:pt idx="0">
                        <c:v>1 vuosi</c:v>
                      </c:pt>
                      <c:pt idx="1">
                        <c:v>2 vuosi</c:v>
                      </c:pt>
                      <c:pt idx="2">
                        <c:v>3 vuosi</c:v>
                      </c:pt>
                      <c:pt idx="3">
                        <c:v>4 vuosi</c:v>
                      </c:pt>
                      <c:pt idx="4">
                        <c:v>yli 4 vuotta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Taul1!$C$33:$C$37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FAF-4619-AD0E-74862979FDCB}"/>
                  </c:ext>
                </c:extLst>
              </c15:ser>
            </c15:filteredBarSeries>
          </c:ext>
        </c:extLst>
      </c:barChart>
      <c:catAx>
        <c:axId val="829764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74300719"/>
        <c:crosses val="autoZero"/>
        <c:auto val="1"/>
        <c:lblAlgn val="ctr"/>
        <c:lblOffset val="100"/>
        <c:noMultiLvlLbl val="0"/>
      </c:catAx>
      <c:valAx>
        <c:axId val="1074300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82976462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Minkä ikäinen olet?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Taul1!$D$50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Taul1!$B$51:$B$55</c:f>
              <c:strCache>
                <c:ptCount val="5"/>
                <c:pt idx="0">
                  <c:v>alle 25</c:v>
                </c:pt>
                <c:pt idx="1">
                  <c:v>25-35</c:v>
                </c:pt>
                <c:pt idx="2">
                  <c:v>36-45</c:v>
                </c:pt>
                <c:pt idx="3">
                  <c:v>46-56</c:v>
                </c:pt>
                <c:pt idx="4">
                  <c:v>yli 56</c:v>
                </c:pt>
              </c:strCache>
            </c:strRef>
          </c:cat>
          <c:val>
            <c:numRef>
              <c:f>Taul1!$D$51:$D$55</c:f>
              <c:numCache>
                <c:formatCode>0%</c:formatCode>
                <c:ptCount val="5"/>
                <c:pt idx="0">
                  <c:v>9.3700000000000006E-2</c:v>
                </c:pt>
                <c:pt idx="1">
                  <c:v>0.5</c:v>
                </c:pt>
                <c:pt idx="2">
                  <c:v>0.3125</c:v>
                </c:pt>
                <c:pt idx="3">
                  <c:v>9.3799999999999994E-2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D-446C-8954-718D8854D88B}"/>
            </c:ext>
          </c:extLst>
        </c:ser>
        <c:ser>
          <c:idx val="2"/>
          <c:order val="2"/>
          <c:tx>
            <c:strRef>
              <c:f>Taul1!$E$50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Taul1!$B$51:$B$55</c:f>
              <c:strCache>
                <c:ptCount val="5"/>
                <c:pt idx="0">
                  <c:v>alle 25</c:v>
                </c:pt>
                <c:pt idx="1">
                  <c:v>25-35</c:v>
                </c:pt>
                <c:pt idx="2">
                  <c:v>36-45</c:v>
                </c:pt>
                <c:pt idx="3">
                  <c:v>46-56</c:v>
                </c:pt>
                <c:pt idx="4">
                  <c:v>yli 56</c:v>
                </c:pt>
              </c:strCache>
            </c:strRef>
          </c:cat>
          <c:val>
            <c:numRef>
              <c:f>Taul1!$E$51:$E$55</c:f>
              <c:numCache>
                <c:formatCode>0%</c:formatCode>
                <c:ptCount val="5"/>
                <c:pt idx="0">
                  <c:v>4.7600000000000003E-2</c:v>
                </c:pt>
                <c:pt idx="1">
                  <c:v>0.47620000000000001</c:v>
                </c:pt>
                <c:pt idx="2">
                  <c:v>0.33329999999999999</c:v>
                </c:pt>
                <c:pt idx="3">
                  <c:v>0.1429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D-446C-8954-718D8854D8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145191647"/>
        <c:axId val="8263361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Taul1!$C$50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Taul1!$B$51:$B$55</c15:sqref>
                        </c15:formulaRef>
                      </c:ext>
                    </c:extLst>
                    <c:strCache>
                      <c:ptCount val="5"/>
                      <c:pt idx="0">
                        <c:v>alle 25</c:v>
                      </c:pt>
                      <c:pt idx="1">
                        <c:v>25-35</c:v>
                      </c:pt>
                      <c:pt idx="2">
                        <c:v>36-45</c:v>
                      </c:pt>
                      <c:pt idx="3">
                        <c:v>46-56</c:v>
                      </c:pt>
                      <c:pt idx="4">
                        <c:v>yli 56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Taul1!$C$51:$C$55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16</c:v>
                      </c:pt>
                      <c:pt idx="2">
                        <c:v>10</c:v>
                      </c:pt>
                      <c:pt idx="3">
                        <c:v>3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E6D-446C-8954-718D8854D88B}"/>
                  </c:ext>
                </c:extLst>
              </c15:ser>
            </c15:filteredBarSeries>
          </c:ext>
        </c:extLst>
      </c:barChart>
      <c:catAx>
        <c:axId val="1145191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826336175"/>
        <c:crosses val="autoZero"/>
        <c:auto val="1"/>
        <c:lblAlgn val="ctr"/>
        <c:lblOffset val="100"/>
        <c:noMultiLvlLbl val="0"/>
      </c:catAx>
      <c:valAx>
        <c:axId val="826336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14519164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Tiedätkö mihin ammattiin tai tehtävään tulet sijoittumaan opiskelujen jälkeen?</a:t>
            </a:r>
          </a:p>
        </c:rich>
      </c:tx>
      <c:layout>
        <c:manualLayout>
          <c:xMode val="edge"/>
          <c:yMode val="edge"/>
          <c:x val="0.139506780402449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Taul1!$D$59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Taul1!$B$60:$B$61</c:f>
              <c:strCache>
                <c:ptCount val="2"/>
                <c:pt idx="0">
                  <c:v>Kyllä</c:v>
                </c:pt>
                <c:pt idx="1">
                  <c:v>En</c:v>
                </c:pt>
              </c:strCache>
            </c:strRef>
          </c:cat>
          <c:val>
            <c:numRef>
              <c:f>Taul1!$D$60:$D$61</c:f>
              <c:numCache>
                <c:formatCode>0%</c:formatCode>
                <c:ptCount val="2"/>
                <c:pt idx="0">
                  <c:v>0.5625</c:v>
                </c:pt>
                <c:pt idx="1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8-4EFF-99D7-E976A8328990}"/>
            </c:ext>
          </c:extLst>
        </c:ser>
        <c:ser>
          <c:idx val="2"/>
          <c:order val="2"/>
          <c:tx>
            <c:strRef>
              <c:f>Taul1!$E$59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Taul1!$B$60:$B$61</c:f>
              <c:strCache>
                <c:ptCount val="2"/>
                <c:pt idx="0">
                  <c:v>Kyllä</c:v>
                </c:pt>
                <c:pt idx="1">
                  <c:v>En</c:v>
                </c:pt>
              </c:strCache>
            </c:strRef>
          </c:cat>
          <c:val>
            <c:numRef>
              <c:f>Taul1!$E$60:$E$61</c:f>
              <c:numCache>
                <c:formatCode>0%</c:formatCode>
                <c:ptCount val="2"/>
                <c:pt idx="0">
                  <c:v>0.66669999999999996</c:v>
                </c:pt>
                <c:pt idx="1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8-4EFF-99D7-E976A83289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7036271"/>
        <c:axId val="9975557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Taul1!$C$59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Taul1!$B$60:$B$61</c15:sqref>
                        </c15:formulaRef>
                      </c:ext>
                    </c:extLst>
                    <c:strCache>
                      <c:ptCount val="2"/>
                      <c:pt idx="0">
                        <c:v>Kyllä</c:v>
                      </c:pt>
                      <c:pt idx="1">
                        <c:v>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Taul1!$C$60:$C$61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18</c:v>
                      </c:pt>
                      <c:pt idx="1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B08-4EFF-99D7-E976A8328990}"/>
                  </c:ext>
                </c:extLst>
              </c15:ser>
            </c15:filteredBarSeries>
          </c:ext>
        </c:extLst>
      </c:barChart>
      <c:catAx>
        <c:axId val="1237036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997555743"/>
        <c:crosses val="autoZero"/>
        <c:auto val="1"/>
        <c:lblAlgn val="ctr"/>
        <c:lblOffset val="100"/>
        <c:noMultiLvlLbl val="0"/>
      </c:catAx>
      <c:valAx>
        <c:axId val="997555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23703627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Tukeeko HOPS urasuunnitteluasi?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Taul1!$D$81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Taul1!$B$82:$B$84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Taul1!$D$82:$D$84</c:f>
              <c:numCache>
                <c:formatCode>0%</c:formatCode>
                <c:ptCount val="3"/>
                <c:pt idx="0">
                  <c:v>0.34370000000000001</c:v>
                </c:pt>
                <c:pt idx="1">
                  <c:v>0.25</c:v>
                </c:pt>
                <c:pt idx="2">
                  <c:v>0.40629999999999999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4-4355-B1B5-DC09E178C71A}"/>
            </c:ext>
          </c:extLst>
        </c:ser>
        <c:ser>
          <c:idx val="2"/>
          <c:order val="2"/>
          <c:tx>
            <c:strRef>
              <c:f>Taul1!$E$81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Taul1!$B$82:$B$84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Taul1!$E$82:$E$84</c:f>
              <c:numCache>
                <c:formatCode>0%</c:formatCode>
                <c:ptCount val="3"/>
                <c:pt idx="0">
                  <c:v>0.38100000000000001</c:v>
                </c:pt>
                <c:pt idx="1">
                  <c:v>0.28570000000000001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4-4355-B1B5-DC09E178C7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02568079"/>
        <c:axId val="10705205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Taul1!$C$81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Taul1!$B$82:$B$84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Ei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Taul1!$C$82:$C$84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11</c:v>
                      </c:pt>
                      <c:pt idx="1">
                        <c:v>8</c:v>
                      </c:pt>
                      <c:pt idx="2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F44-4355-B1B5-DC09E178C71A}"/>
                  </c:ext>
                </c:extLst>
              </c15:ser>
            </c15:filteredBarSeries>
          </c:ext>
        </c:extLst>
      </c:barChart>
      <c:catAx>
        <c:axId val="130256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70520543"/>
        <c:crosses val="autoZero"/>
        <c:auto val="1"/>
        <c:lblAlgn val="ctr"/>
        <c:lblOffset val="100"/>
        <c:noMultiLvlLbl val="0"/>
      </c:catAx>
      <c:valAx>
        <c:axId val="1070520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30256807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Sisältyykö opetukseesi uraohjausta?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Taul1!$D$95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Taul1!$B$96:$B$98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Taul1!$D$96:$D$98</c:f>
              <c:numCache>
                <c:formatCode>0%</c:formatCode>
                <c:ptCount val="3"/>
                <c:pt idx="0">
                  <c:v>0.13</c:v>
                </c:pt>
                <c:pt idx="1">
                  <c:v>0.53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F-4411-9F6F-77DDB7735181}"/>
            </c:ext>
          </c:extLst>
        </c:ser>
        <c:ser>
          <c:idx val="2"/>
          <c:order val="2"/>
          <c:tx>
            <c:strRef>
              <c:f>Taul1!$E$95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Taul1!$B$96:$B$98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Taul1!$E$96:$E$98</c:f>
              <c:numCache>
                <c:formatCode>0%</c:formatCode>
                <c:ptCount val="3"/>
                <c:pt idx="0">
                  <c:v>0.1</c:v>
                </c:pt>
                <c:pt idx="1">
                  <c:v>0.52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F-4411-9F6F-77DDB77351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02565279"/>
        <c:axId val="10705242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Taul1!$B$96:$B$98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Ei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Taul1!$C$96:$C$98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5BF-4411-9F6F-77DDB7735181}"/>
                  </c:ext>
                </c:extLst>
              </c15:ser>
            </c15:filteredBarSeries>
          </c:ext>
        </c:extLst>
      </c:barChart>
      <c:catAx>
        <c:axId val="130256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70524287"/>
        <c:crosses val="autoZero"/>
        <c:auto val="1"/>
        <c:lblAlgn val="ctr"/>
        <c:lblOffset val="100"/>
        <c:noMultiLvlLbl val="0"/>
      </c:catAx>
      <c:valAx>
        <c:axId val="1070524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30256527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Millaista uraohjausta sinulle on tarjottu Turun AMK:ssa?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Taul1!$D$110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4814085739282589E-3"/>
                  <c:y val="-3.7243947858472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73-4485-BA14-16B4BB5F9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Taul1!$B$111:$B$117</c:f>
              <c:strCache>
                <c:ptCount val="7"/>
                <c:pt idx="0">
                  <c:v>Alumnitoiminta</c:v>
                </c:pt>
                <c:pt idx="1">
                  <c:v>CV-klinikka</c:v>
                </c:pt>
                <c:pt idx="2">
                  <c:v>Työnvälitys</c:v>
                </c:pt>
                <c:pt idx="3">
                  <c:v>Työelämäpäivät</c:v>
                </c:pt>
                <c:pt idx="4">
                  <c:v>Tutoropettajan ohjaus</c:v>
                </c:pt>
                <c:pt idx="5">
                  <c:v>Jotain muuta, mitä?</c:v>
                </c:pt>
                <c:pt idx="6">
                  <c:v>Ei mitään</c:v>
                </c:pt>
              </c:strCache>
            </c:strRef>
          </c:cat>
          <c:val>
            <c:numRef>
              <c:f>Taul1!$D$111:$D$117</c:f>
              <c:numCache>
                <c:formatCode>0%</c:formatCode>
                <c:ptCount val="7"/>
                <c:pt idx="0">
                  <c:v>0.03</c:v>
                </c:pt>
                <c:pt idx="1">
                  <c:v>0.16</c:v>
                </c:pt>
                <c:pt idx="2">
                  <c:v>0</c:v>
                </c:pt>
                <c:pt idx="3">
                  <c:v>0.16</c:v>
                </c:pt>
                <c:pt idx="4">
                  <c:v>0.69</c:v>
                </c:pt>
                <c:pt idx="5">
                  <c:v>0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3-4485-BA14-16B4BB5F91D8}"/>
            </c:ext>
          </c:extLst>
        </c:ser>
        <c:ser>
          <c:idx val="2"/>
          <c:order val="2"/>
          <c:tx>
            <c:strRef>
              <c:f>Taul1!$E$110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64216972878390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73-4485-BA14-16B4BB5F9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Taul1!$B$111:$B$117</c:f>
              <c:strCache>
                <c:ptCount val="7"/>
                <c:pt idx="0">
                  <c:v>Alumnitoiminta</c:v>
                </c:pt>
                <c:pt idx="1">
                  <c:v>CV-klinikka</c:v>
                </c:pt>
                <c:pt idx="2">
                  <c:v>Työnvälitys</c:v>
                </c:pt>
                <c:pt idx="3">
                  <c:v>Työelämäpäivät</c:v>
                </c:pt>
                <c:pt idx="4">
                  <c:v>Tutoropettajan ohjaus</c:v>
                </c:pt>
                <c:pt idx="5">
                  <c:v>Jotain muuta, mitä?</c:v>
                </c:pt>
                <c:pt idx="6">
                  <c:v>Ei mitään</c:v>
                </c:pt>
              </c:strCache>
            </c:strRef>
          </c:cat>
          <c:val>
            <c:numRef>
              <c:f>Taul1!$E$111:$E$117</c:f>
              <c:numCache>
                <c:formatCode>0%</c:formatCode>
                <c:ptCount val="7"/>
                <c:pt idx="0">
                  <c:v>0</c:v>
                </c:pt>
                <c:pt idx="1">
                  <c:v>0.05</c:v>
                </c:pt>
                <c:pt idx="2">
                  <c:v>0</c:v>
                </c:pt>
                <c:pt idx="3">
                  <c:v>0.14000000000000001</c:v>
                </c:pt>
                <c:pt idx="4">
                  <c:v>0.76</c:v>
                </c:pt>
                <c:pt idx="5">
                  <c:v>0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3-4485-BA14-16B4BB5F91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241694367"/>
        <c:axId val="13117291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Taul1!$C$110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Taul1!$B$111:$B$117</c15:sqref>
                        </c15:formulaRef>
                      </c:ext>
                    </c:extLst>
                    <c:strCache>
                      <c:ptCount val="7"/>
                      <c:pt idx="0">
                        <c:v>Alumnitoiminta</c:v>
                      </c:pt>
                      <c:pt idx="1">
                        <c:v>CV-klinikka</c:v>
                      </c:pt>
                      <c:pt idx="2">
                        <c:v>Työnvälitys</c:v>
                      </c:pt>
                      <c:pt idx="3">
                        <c:v>Työelämäpäivät</c:v>
                      </c:pt>
                      <c:pt idx="4">
                        <c:v>Tutoropettajan ohjaus</c:v>
                      </c:pt>
                      <c:pt idx="5">
                        <c:v>Jotain muuta, mitä?</c:v>
                      </c:pt>
                      <c:pt idx="6">
                        <c:v>Ei mitään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Taul1!$C$111:$C$117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973-4485-BA14-16B4BB5F91D8}"/>
                  </c:ext>
                </c:extLst>
              </c15:ser>
            </c15:filteredBarSeries>
          </c:ext>
        </c:extLst>
      </c:barChart>
      <c:catAx>
        <c:axId val="1241694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311729103"/>
        <c:crosses val="autoZero"/>
        <c:auto val="1"/>
        <c:lblAlgn val="ctr"/>
        <c:lblOffset val="100"/>
        <c:noMultiLvlLbl val="0"/>
      </c:catAx>
      <c:valAx>
        <c:axId val="1311729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241694367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Koetko, että olet saanut Turun AMK:ssa tarpeeksi uraohjausta?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Taul1!$D$148</c:f>
              <c:strCache>
                <c:ptCount val="1"/>
                <c:pt idx="0">
                  <c:v>OTE</c:v>
                </c:pt>
              </c:strCache>
            </c:strRef>
          </c:tx>
          <c:spPr>
            <a:solidFill>
              <a:srgbClr val="C0E3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6972878390196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3-476B-9122-0A99C20D3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Taul1!$B$149:$B$151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Taul1!$D$149:$D$151</c:f>
              <c:numCache>
                <c:formatCode>0%</c:formatCode>
                <c:ptCount val="3"/>
                <c:pt idx="0">
                  <c:v>0.06</c:v>
                </c:pt>
                <c:pt idx="1">
                  <c:v>0.56000000000000005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3-476B-9122-0A99C20D387C}"/>
            </c:ext>
          </c:extLst>
        </c:ser>
        <c:ser>
          <c:idx val="2"/>
          <c:order val="2"/>
          <c:tx>
            <c:strRef>
              <c:f>Taul1!$E$148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69D8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4326334208223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3-476B-9122-0A99C20D3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Taul1!$B$149:$B$151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Taul1!$E$149:$E$151</c:f>
              <c:numCache>
                <c:formatCode>0%</c:formatCode>
                <c:ptCount val="3"/>
                <c:pt idx="0">
                  <c:v>0.05</c:v>
                </c:pt>
                <c:pt idx="1">
                  <c:v>0.56999999999999995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23-476B-9122-0A99C20D38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44392415"/>
        <c:axId val="10002964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Taul1!$C$148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Taul1!$B$149:$B$151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Ei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Taul1!$C$149:$C$151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823-476B-9122-0A99C20D387C}"/>
                  </c:ext>
                </c:extLst>
              </c15:ser>
            </c15:filteredBarSeries>
          </c:ext>
        </c:extLst>
      </c:barChart>
      <c:catAx>
        <c:axId val="1144392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000296479"/>
        <c:crosses val="autoZero"/>
        <c:auto val="1"/>
        <c:lblAlgn val="ctr"/>
        <c:lblOffset val="100"/>
        <c:noMultiLvlLbl val="0"/>
      </c:catAx>
      <c:valAx>
        <c:axId val="1000296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14439241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0.21813</cdr:x>
      <cdr:y>0.55783</cdr:y>
    </cdr:from>
    <cdr:to>
      <cdr:x>0.46902</cdr:x>
      <cdr:y>0.60285</cdr:y>
    </cdr:to>
    <cdr:sp macro="" textlink="">
      <cdr:nvSpPr>
        <cdr:cNvPr id="3" name="Suorakulmio 2">
          <a:extLst xmlns:a="http://schemas.openxmlformats.org/drawingml/2006/main">
            <a:ext uri="{FF2B5EF4-FFF2-40B4-BE49-F238E27FC236}">
              <a16:creationId xmlns:a16="http://schemas.microsoft.com/office/drawing/2014/main" id="{7BC83984-5334-4CDA-B4B7-8F5A7888E456}"/>
            </a:ext>
          </a:extLst>
        </cdr:cNvPr>
        <cdr:cNvSpPr/>
      </cdr:nvSpPr>
      <cdr:spPr>
        <a:xfrm xmlns:a="http://schemas.openxmlformats.org/drawingml/2006/main">
          <a:off x="2627552" y="3742288"/>
          <a:ext cx="3022134" cy="302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0.34279</cdr:x>
      <cdr:y>0.35651</cdr:y>
    </cdr:from>
    <cdr:to>
      <cdr:x>0.46902</cdr:x>
      <cdr:y>0.40027</cdr:y>
    </cdr:to>
    <cdr:sp macro="" textlink="">
      <cdr:nvSpPr>
        <cdr:cNvPr id="4" name="Suorakulmio 3">
          <a:extLst xmlns:a="http://schemas.openxmlformats.org/drawingml/2006/main">
            <a:ext uri="{FF2B5EF4-FFF2-40B4-BE49-F238E27FC236}">
              <a16:creationId xmlns:a16="http://schemas.microsoft.com/office/drawing/2014/main" id="{58E95B7A-1971-43A4-9262-4FED9923BE3C}"/>
            </a:ext>
          </a:extLst>
        </cdr:cNvPr>
        <cdr:cNvSpPr/>
      </cdr:nvSpPr>
      <cdr:spPr>
        <a:xfrm xmlns:a="http://schemas.openxmlformats.org/drawingml/2006/main">
          <a:off x="4129181" y="2391660"/>
          <a:ext cx="1520505" cy="293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0.21743</cdr:x>
      <cdr:y>0.86545</cdr:y>
    </cdr:from>
    <cdr:to>
      <cdr:x>0.46902</cdr:x>
      <cdr:y>0.91422</cdr:y>
    </cdr:to>
    <cdr:sp macro="" textlink="">
      <cdr:nvSpPr>
        <cdr:cNvPr id="6" name="Suorakulmio 5">
          <a:extLst xmlns:a="http://schemas.openxmlformats.org/drawingml/2006/main">
            <a:ext uri="{FF2B5EF4-FFF2-40B4-BE49-F238E27FC236}">
              <a16:creationId xmlns:a16="http://schemas.microsoft.com/office/drawing/2014/main" id="{43926AA3-6D47-4DE3-9EE3-DBDF9D39E69D}"/>
            </a:ext>
          </a:extLst>
        </cdr:cNvPr>
        <cdr:cNvSpPr/>
      </cdr:nvSpPr>
      <cdr:spPr>
        <a:xfrm xmlns:a="http://schemas.openxmlformats.org/drawingml/2006/main">
          <a:off x="2619163" y="5805980"/>
          <a:ext cx="3030523" cy="3271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0.33374</cdr:x>
      <cdr:y>0.14768</cdr:y>
    </cdr:from>
    <cdr:to>
      <cdr:x>0.46902</cdr:x>
      <cdr:y>0.19144</cdr:y>
    </cdr:to>
    <cdr:sp macro="" textlink="">
      <cdr:nvSpPr>
        <cdr:cNvPr id="2" name="Suorakulmio 1">
          <a:extLst xmlns:a="http://schemas.openxmlformats.org/drawingml/2006/main">
            <a:ext uri="{FF2B5EF4-FFF2-40B4-BE49-F238E27FC236}">
              <a16:creationId xmlns:a16="http://schemas.microsoft.com/office/drawing/2014/main" id="{4EC547BA-EF28-4813-8C6A-668C6BA3E3D7}"/>
            </a:ext>
          </a:extLst>
        </cdr:cNvPr>
        <cdr:cNvSpPr/>
      </cdr:nvSpPr>
      <cdr:spPr>
        <a:xfrm xmlns:a="http://schemas.openxmlformats.org/drawingml/2006/main">
          <a:off x="4020125" y="990699"/>
          <a:ext cx="1629561" cy="293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0.04278</cdr:x>
      <cdr:y>0.70336</cdr:y>
    </cdr:from>
    <cdr:to>
      <cdr:x>0.27655</cdr:x>
      <cdr:y>0.75453</cdr:y>
    </cdr:to>
    <cdr:sp macro="" textlink="">
      <cdr:nvSpPr>
        <cdr:cNvPr id="2" name="Suorakulmio 1">
          <a:extLst xmlns:a="http://schemas.openxmlformats.org/drawingml/2006/main">
            <a:ext uri="{FF2B5EF4-FFF2-40B4-BE49-F238E27FC236}">
              <a16:creationId xmlns:a16="http://schemas.microsoft.com/office/drawing/2014/main" id="{F1EF0C73-E08C-4B49-A9F4-C0D591526D9B}"/>
            </a:ext>
          </a:extLst>
        </cdr:cNvPr>
        <cdr:cNvSpPr/>
      </cdr:nvSpPr>
      <cdr:spPr>
        <a:xfrm xmlns:a="http://schemas.openxmlformats.org/drawingml/2006/main">
          <a:off x="508518" y="4646387"/>
          <a:ext cx="2778853" cy="338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0.07542</cdr:x>
      <cdr:y>0.43922</cdr:y>
    </cdr:from>
    <cdr:to>
      <cdr:x>0.27655</cdr:x>
      <cdr:y>0.48747</cdr:y>
    </cdr:to>
    <cdr:sp macro="" textlink="">
      <cdr:nvSpPr>
        <cdr:cNvPr id="3" name="Suorakulmio 2">
          <a:extLst xmlns:a="http://schemas.openxmlformats.org/drawingml/2006/main">
            <a:ext uri="{FF2B5EF4-FFF2-40B4-BE49-F238E27FC236}">
              <a16:creationId xmlns:a16="http://schemas.microsoft.com/office/drawing/2014/main" id="{7FC5E9FE-E2D6-4B99-B04B-E8C6CB6987FC}"/>
            </a:ext>
          </a:extLst>
        </cdr:cNvPr>
        <cdr:cNvSpPr/>
      </cdr:nvSpPr>
      <cdr:spPr>
        <a:xfrm xmlns:a="http://schemas.openxmlformats.org/drawingml/2006/main">
          <a:off x="896509" y="2901477"/>
          <a:ext cx="2390862" cy="318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0.20668</cdr:x>
      <cdr:y>0.23095</cdr:y>
    </cdr:from>
    <cdr:to>
      <cdr:x>0.27655</cdr:x>
      <cdr:y>0.27921</cdr:y>
    </cdr:to>
    <cdr:sp macro="" textlink="">
      <cdr:nvSpPr>
        <cdr:cNvPr id="4" name="Suorakulmio 3">
          <a:extLst xmlns:a="http://schemas.openxmlformats.org/drawingml/2006/main">
            <a:ext uri="{FF2B5EF4-FFF2-40B4-BE49-F238E27FC236}">
              <a16:creationId xmlns:a16="http://schemas.microsoft.com/office/drawing/2014/main" id="{CF18CE30-4BBE-4A3F-BF1F-AE5E0698C72D}"/>
            </a:ext>
          </a:extLst>
        </cdr:cNvPr>
        <cdr:cNvSpPr/>
      </cdr:nvSpPr>
      <cdr:spPr>
        <a:xfrm xmlns:a="http://schemas.openxmlformats.org/drawingml/2006/main">
          <a:off x="2456861" y="1525682"/>
          <a:ext cx="830510" cy="318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0032-CC34-4D11-B90A-21DA1722170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5F36-A8EB-4C53-BB42-A43786547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F9345C-5EE3-446B-AA5B-DE371C5C10A9}" type="datetime1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FA3-B903-45E6-9625-E9DF63F1223D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DE0F-862F-402C-9042-091145B7E907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B659-9BC4-4DFE-BEEF-DD04145D4E37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1080-5924-4F49-93E8-F13EE3D94380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1737-9241-49A3-B564-9BA93638817C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50CB-C636-4FAF-888A-F4CED180C83A}" type="datetime1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4DD3-063B-4FA2-B073-0654A2F5C6F9}" type="datetime1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25B9-7DB4-4775-BB04-0943CFF45316}" type="datetime1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26B7-01B9-4B7D-83CA-CDA965F495B7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05DBEB-125F-4C03-B204-A83226696972}" type="datetime1">
              <a:rPr lang="en-US" smtClean="0"/>
              <a:t>6/4/2020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3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D54BAC-9CC9-48DA-B2BE-C4BAF5E3F48E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1E19984-929E-4A9F-A850-1618912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CE247-4D8E-4B9E-BDEF-91C33CE91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OTE &amp; OTT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E3E6F2-326A-4320-B4EC-E58E40F83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dirty="0"/>
              <a:t>Opiskelijakysely uraohjauksesta</a:t>
            </a:r>
            <a:endParaRPr lang="en-US" sz="5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DF5D4B-BC49-4C7A-94DC-75CE20DB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6F0D7E-9E3A-431E-851F-7D8CA181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Millaiset työnhakupalvelut AMK:ssa tukisivat omaa uraohjaustasi?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BF05EC-EC15-4858-8C00-3FE722F8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4389" y="6554697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54828B-15E1-489F-921E-35068D2D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Uraohjauksen ammattilaisen tekemä valmennus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Keskustelutuki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Työnohjaus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Cv-klinikka ja LinkedIn –ohjaus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Sähköiset palvelut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Opetukseen sisältyvä ohjaus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Mentoriohjelma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Vierailut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Entisiä opiskelijoita kertomaan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Ammattiesittelyt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/>
              <a:t>Työnhaku-/työnvälityspäivät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233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32E33-121B-411F-94EF-A6675992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AEC8F88C-A9FD-49D2-8C72-433814810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04542"/>
              </p:ext>
            </p:extLst>
          </p:nvPr>
        </p:nvGraphicFramePr>
        <p:xfrm>
          <a:off x="65314" y="74703"/>
          <a:ext cx="12045821" cy="670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776320E5-C288-4A98-B199-7026D6AC21C3}"/>
              </a:ext>
            </a:extLst>
          </p:cNvPr>
          <p:cNvSpPr/>
          <p:nvPr/>
        </p:nvSpPr>
        <p:spPr>
          <a:xfrm>
            <a:off x="2298583" y="3498208"/>
            <a:ext cx="3416417" cy="2936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496B0B61-85C7-4448-BF64-437932C44DCC}"/>
              </a:ext>
            </a:extLst>
          </p:cNvPr>
          <p:cNvSpPr/>
          <p:nvPr/>
        </p:nvSpPr>
        <p:spPr>
          <a:xfrm>
            <a:off x="4848837" y="1770077"/>
            <a:ext cx="866163" cy="2600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8809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BD458-2E17-4807-A5B9-857AA759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Näetkö, että olet edelleen samoissa tehtävissä 15 vuoden päästä valmistumisesta?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FE9FE1-E005-44EA-87C6-0D4047F1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1C45967-A0FF-4935-8ADC-15EF53B705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68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A6922D-2F73-4480-827D-2315E81A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EA5BA3F2-A282-4A03-9771-9DC4EDE5C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7229"/>
              </p:ext>
            </p:extLst>
          </p:nvPr>
        </p:nvGraphicFramePr>
        <p:xfrm>
          <a:off x="177282" y="177283"/>
          <a:ext cx="11887199" cy="660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uorakulmio 14">
            <a:extLst>
              <a:ext uri="{FF2B5EF4-FFF2-40B4-BE49-F238E27FC236}">
                <a16:creationId xmlns:a16="http://schemas.microsoft.com/office/drawing/2014/main" id="{9364421E-4A8D-4E8F-ACFD-4A7BEC8C1AA5}"/>
              </a:ext>
            </a:extLst>
          </p:cNvPr>
          <p:cNvSpPr/>
          <p:nvPr/>
        </p:nvSpPr>
        <p:spPr>
          <a:xfrm>
            <a:off x="595618" y="3794319"/>
            <a:ext cx="2852257" cy="3078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14E186E-4374-4A99-B207-5DF0B56FF006}"/>
              </a:ext>
            </a:extLst>
          </p:cNvPr>
          <p:cNvSpPr/>
          <p:nvPr/>
        </p:nvSpPr>
        <p:spPr>
          <a:xfrm>
            <a:off x="2021747" y="2365695"/>
            <a:ext cx="1442906" cy="3187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28633073-57CF-495C-A0C5-633A51B5C53A}"/>
              </a:ext>
            </a:extLst>
          </p:cNvPr>
          <p:cNvSpPr/>
          <p:nvPr/>
        </p:nvSpPr>
        <p:spPr>
          <a:xfrm>
            <a:off x="177282" y="3429000"/>
            <a:ext cx="3287371" cy="3187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204504-6A4C-421C-817E-71F3A4CF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rgbClr val="FFFFFF"/>
                </a:solidFill>
              </a:rPr>
              <a:t>Yhteenveto tuloksista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98E86F-03DF-4E72-9E48-146FA988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4389" y="6554697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FDB381C-3071-4766-A83F-6BFAA2EB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Uraohjaus ja työnhakupalvelut käsitteinä eivät ole tuttuja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Uraohjausta ei tunnisteta, sen tulisi olla näkyvämpää ja konkreettisempaa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Tutoropettajan antama uraohjaus oli tavoittanut osan vastaajista onnistuneesti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Uraohjaukselle ja työnhakupalveluille on tarvetta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Opiskelijakunnan roolin vahvistaminen voisi tukea onnistunutta uraohjausta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Palveluita tulisi tarjota aktiivisemmin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Palveluita </a:t>
            </a:r>
            <a:r>
              <a:rPr lang="fi-FI" dirty="0"/>
              <a:t>kehittäessä tulisi ottaa huomioon työelämätaidot nyt ja tulevaisuudessa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CACE2F-E5FD-4CD8-877A-2E76906F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rgbClr val="FFFFFF"/>
                </a:solidFill>
              </a:rPr>
              <a:t>Ajatuksia projektista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D514E7-52AD-4FFE-B682-B07CEBEF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4389" y="6554697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4F8B6-F9C9-4BCA-B538-82CAE848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Pääsimme tavoitteeseen: Kyselyn avulla saimme kerättyä perustutkinto-opiskelijoiden käsityksiä uraohjauksesta ja sen toteutumisesta Turun ammattikorkeakoulussa, sekä näkemyksiä tehostettavaksi valituista palveluista. Lisäksi saimme kerättyä tietoa opiskelijoiden käsityksistä työelämässä tarvittavista taidoista. Ennen kaikkea kysely poiki opiskelijoiden omia, uusia kehitysideoita.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Opettavainen kokemus projektityöskentelystä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Haasteet kuuluvat projektityöhön ja niiden myötä myös opimme paljon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Kokonaisuutena positiivinen kokemus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6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F58FA5-F49A-4BF5-A0AB-C56B3070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rgbClr val="FFFFFF"/>
                </a:solidFill>
              </a:rPr>
              <a:t>Tarpeet, tausta ja lähtökohdat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4D1C30-3DDB-4901-932C-F838E576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4389" y="6554697"/>
            <a:ext cx="50292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325020-9B06-4242-ADD0-62F39F00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OTE = Opiskelijat työllistymistä edistävien toimintatapojen kehittäjiksi ammattikorkeakoulujen henkilöstön rinnalle 1.10.2019- 31.12.2021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OTT = Ohjaus tulevaisuuden työhön 1.9.2019 – 31.8.2021 (vain Terveys ja hyvinvointi sekä Taideakatemia)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Muuttuva maailma luo työelämään muutoksia, jotka voivat olla vielä tiedostamattomia tai niitä ei ole vielä edes olemassa.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Nykyiset ammattikorkeakoulun omat toimet opiskelijoiden työllistämisen edistämiseksi eivät ole riittäviä.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Opiskelijakuntien voimavaroja tai vertaisnäkökulmaa ei ole tehokkaasti tai järjestelmällisesti aiemmissa hankkeissa hyödynnetty opiskelijoiden hyödyksi.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Tarkoituksena on yhdessä opiskelijoiden kanssa kartoittaa täydennystarpeita olemassa oleviin työllistymispalveluihin ja kehittää niitä opiskelijoiden toivomaan suuntaan.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OTE- ja OTT-hankkeiden alkukartoitus: Tehtävänämme oli laatia, analysoida ja raportoida Webropol-kysely, jossa selvitimme perustutkinto-opiskelijoiden käsityksiä uraohjauksesta ja sen toteutumisesta Turun ammattikorkeakoulussa, sekä näkemyksiä tehostettavaksi valituista palveluista. Kartoitimme opiskelijoiden käsityksiä työelämässä tarvittavista taidoista ja keräsimme myös opiskelijoiden omia, uusia kehitysideoita. </a:t>
            </a:r>
          </a:p>
          <a:p>
            <a:pPr marL="0" indent="0">
              <a:buNone/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98759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68EBF-FF6E-4DC0-9F18-6DB1BBAD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fi-FI" dirty="0"/>
              <a:t>Vastaajien taustatiedot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969C42-68E6-4B42-A1DB-677C2865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C8C4935-042A-40C9-9027-0C5B6EBC2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364303"/>
              </p:ext>
            </p:extLst>
          </p:nvPr>
        </p:nvGraphicFramePr>
        <p:xfrm>
          <a:off x="757588" y="1711559"/>
          <a:ext cx="4957412" cy="243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16787276-5182-4902-BEAC-C97B4D82D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2673"/>
              </p:ext>
            </p:extLst>
          </p:nvPr>
        </p:nvGraphicFramePr>
        <p:xfrm>
          <a:off x="6096001" y="1950097"/>
          <a:ext cx="4956496" cy="206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BFD40635-814E-4FCB-81D3-DFB1A6F4C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247791"/>
              </p:ext>
            </p:extLst>
          </p:nvPr>
        </p:nvGraphicFramePr>
        <p:xfrm>
          <a:off x="757588" y="4150556"/>
          <a:ext cx="4877464" cy="22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Sisällön paikkamerkki 6">
            <a:extLst>
              <a:ext uri="{FF2B5EF4-FFF2-40B4-BE49-F238E27FC236}">
                <a16:creationId xmlns:a16="http://schemas.microsoft.com/office/drawing/2014/main" id="{71599AE4-2489-404E-83D1-88A92BF87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62315"/>
              </p:ext>
            </p:extLst>
          </p:nvPr>
        </p:nvGraphicFramePr>
        <p:xfrm>
          <a:off x="6023296" y="4012137"/>
          <a:ext cx="5029200" cy="25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192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4F4178-E5A9-4D66-8909-0C077F8F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Tiedätkö mihin ammattiin tai tehtävään tulet sijoittumaan opiskelujen jälkeen?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70DF23-33E3-46D9-8E05-8CBA41B9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8B4C12D-CCA3-41A3-9B96-B622974F3C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00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30EFA-13E2-46B2-A867-060392C0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Tukeeko HOPS urasuunnitteluasi?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DA58270-70D8-421A-9826-4A602B14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6467C18-ABD0-4B22-9EF7-49F8049C87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44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8BAC5-8152-4BE3-B330-B887D1F0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Sisältyykö opetukseesi uraohjausta?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1E97A2C-A3BB-4230-A555-1DC130C6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97AF34C9-866D-4AF7-9C6C-8D2726116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9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7D607-56B4-43C1-A988-30323D03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Millaista uraohjausta sinulle on tarjottu Turku AMK:ssa?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7A90EB-5A07-49C1-89A9-60719E5F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0290270-C330-447E-AA31-20212B1C23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24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A83FE-84E3-422D-A2F4-464AB71D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Koetko, että olet saanut Turku AMK:ssa tarpeeksi uraohjausta?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B66A43-88D6-4919-BBA5-437CE604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CECF419-B472-4B8F-BA45-F5AC166196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62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DF608-7263-4E30-9B5D-73C155AB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Osallistuisitko näihin palveluihin, jos niitä tuottaisi opiskelijakunta?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E4FB6DE-9795-4FC6-85AB-8E584447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Krista Hakanpää, Jenni Harju, Emmi Korkkanen &amp; Susanna Parkkila, PSOSVS18</a:t>
            </a:r>
            <a:endParaRPr lang="en-US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F97A03D-ED99-4497-96E1-A4070A4DF6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599256"/>
      </p:ext>
    </p:extLst>
  </p:cSld>
  <p:clrMapOvr>
    <a:masterClrMapping/>
  </p:clrMapOvr>
</p:sld>
</file>

<file path=ppt/theme/theme1.xml><?xml version="1.0" encoding="utf-8"?>
<a:theme xmlns:a="http://schemas.openxmlformats.org/drawingml/2006/main" name="Suurkaupunki">
  <a:themeElements>
    <a:clrScheme name="Suurkaupun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678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Suurkaupunki</vt:lpstr>
      <vt:lpstr>OTE &amp; OTT</vt:lpstr>
      <vt:lpstr>Tarpeet, tausta ja lähtökohdat</vt:lpstr>
      <vt:lpstr>Vastaajien taustatiedot</vt:lpstr>
      <vt:lpstr>Tiedätkö mihin ammattiin tai tehtävään tulet sijoittumaan opiskelujen jälkeen?</vt:lpstr>
      <vt:lpstr>Tukeeko HOPS urasuunnitteluasi?</vt:lpstr>
      <vt:lpstr>Sisältyykö opetukseesi uraohjausta?</vt:lpstr>
      <vt:lpstr>Millaista uraohjausta sinulle on tarjottu Turku AMK:ssa?</vt:lpstr>
      <vt:lpstr>Koetko, että olet saanut Turku AMK:ssa tarpeeksi uraohjausta?</vt:lpstr>
      <vt:lpstr>Osallistuisitko näihin palveluihin, jos niitä tuottaisi opiskelijakunta?</vt:lpstr>
      <vt:lpstr>Millaiset työnhakupalvelut AMK:ssa tukisivat omaa uraohjaustasi?</vt:lpstr>
      <vt:lpstr>PowerPoint Presentation</vt:lpstr>
      <vt:lpstr>Näetkö, että olet edelleen samoissa tehtävissä 15 vuoden päästä valmistumisesta?</vt:lpstr>
      <vt:lpstr>PowerPoint Presentation</vt:lpstr>
      <vt:lpstr>Yhteenveto tuloksista </vt:lpstr>
      <vt:lpstr>Ajatuksia projektista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&amp; OTT</dc:title>
  <dc:creator>Korkkanen Emmi</dc:creator>
  <cp:lastModifiedBy>Närvi Laura</cp:lastModifiedBy>
  <cp:revision>1</cp:revision>
  <dcterms:created xsi:type="dcterms:W3CDTF">2020-05-20T12:34:30Z</dcterms:created>
  <dcterms:modified xsi:type="dcterms:W3CDTF">2020-06-04T12:49:33Z</dcterms:modified>
</cp:coreProperties>
</file>